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60" r:id="rId2"/>
    <p:sldId id="493" r:id="rId3"/>
    <p:sldId id="498" r:id="rId4"/>
    <p:sldId id="499" r:id="rId5"/>
    <p:sldId id="477" r:id="rId6"/>
    <p:sldId id="487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472" r:id="rId18"/>
    <p:sldId id="473" r:id="rId19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C992B"/>
    <a:srgbClr val="FF9E00"/>
    <a:srgbClr val="719F2D"/>
    <a:srgbClr val="79AA30"/>
    <a:srgbClr val="8CC739"/>
    <a:srgbClr val="F44236"/>
    <a:srgbClr val="077568"/>
    <a:srgbClr val="019587"/>
    <a:srgbClr val="CE0000"/>
    <a:srgbClr val="C63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4660"/>
  </p:normalViewPr>
  <p:slideViewPr>
    <p:cSldViewPr snapToGrid="0">
      <p:cViewPr varScale="1">
        <p:scale>
          <a:sx n="58" d="100"/>
          <a:sy n="58" d="100"/>
        </p:scale>
        <p:origin x="88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16.06.2016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52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9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16-6-2016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fizikanova.com.ua/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/>
          <p:nvPr/>
        </p:nvSpPr>
        <p:spPr>
          <a:xfrm>
            <a:off x="-127676" y="5890904"/>
            <a:ext cx="5218072" cy="1724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xtBox 1"/>
          <p:cNvSpPr txBox="1"/>
          <p:nvPr/>
        </p:nvSpPr>
        <p:spPr>
          <a:xfrm>
            <a:off x="1" y="1632412"/>
            <a:ext cx="14400212" cy="512064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442217" y="2946399"/>
            <a:ext cx="6609806" cy="1995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5400" dirty="0" err="1">
                <a:solidFill>
                  <a:schemeClr val="bg1"/>
                </a:solidFill>
                <a:latin typeface="Roboto"/>
                <a:ea typeface="Verdana" panose="020B0604030504040204" pitchFamily="34" charset="0"/>
                <a:cs typeface="Verdana" panose="020B0604030504040204" pitchFamily="34" charset="0"/>
              </a:rPr>
              <a:t>Розв’язування</a:t>
            </a:r>
            <a:r>
              <a:rPr lang="ru-RU" sz="5400" dirty="0">
                <a:solidFill>
                  <a:schemeClr val="bg1"/>
                </a:solidFill>
                <a:latin typeface="Roboto"/>
                <a:ea typeface="Verdana" panose="020B0604030504040204" pitchFamily="34" charset="0"/>
                <a:cs typeface="Verdana" panose="020B0604030504040204" pitchFamily="34" charset="0"/>
              </a:rPr>
              <a:t> задач</a:t>
            </a:r>
            <a:endParaRPr lang="uk-UA" sz="5400" dirty="0">
              <a:solidFill>
                <a:schemeClr val="bg1"/>
              </a:solidFill>
              <a:latin typeface="Roboto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57" y="157164"/>
            <a:ext cx="3442252" cy="1226197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442217" y="227499"/>
            <a:ext cx="8476901" cy="1093269"/>
          </a:xfrm>
          <a:prstGeom prst="rect">
            <a:avLst/>
          </a:prstGeom>
        </p:spPr>
        <p:txBody>
          <a:bodyPr vert="horz" lIns="143990" tIns="71995" rIns="143990" bIns="71995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3498DB"/>
                </a:solidFill>
                <a:latin typeface="Segoe UI Semilight"/>
                <a:ea typeface="+mj-ea"/>
                <a:cs typeface="Segoe UI Semilight"/>
              </a:defRPr>
            </a:lvl1pPr>
          </a:lstStyle>
          <a:p>
            <a:pPr algn="l"/>
            <a:r>
              <a:rPr lang="uk-UA" sz="4724" b="1" dirty="0">
                <a:solidFill>
                  <a:srgbClr val="0070C0"/>
                </a:solidFill>
              </a:rPr>
              <a:t>УРОК 14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2"/>
          <a:stretch/>
        </p:blipFill>
        <p:spPr>
          <a:xfrm>
            <a:off x="9159497" y="4243432"/>
            <a:ext cx="3406967" cy="2338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2" r="2817"/>
          <a:stretch/>
        </p:blipFill>
        <p:spPr>
          <a:xfrm>
            <a:off x="9159497" y="1820896"/>
            <a:ext cx="3402185" cy="2251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Групувати 11"/>
          <p:cNvGrpSpPr/>
          <p:nvPr/>
        </p:nvGrpSpPr>
        <p:grpSpPr>
          <a:xfrm>
            <a:off x="3649767" y="7262669"/>
            <a:ext cx="7100680" cy="397713"/>
            <a:chOff x="324512" y="7240705"/>
            <a:chExt cx="7100680" cy="397713"/>
          </a:xfr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ounded Rectangle 16">
              <a:hlinkClick r:id="rId5"/>
            </p:cNvPr>
            <p:cNvSpPr/>
            <p:nvPr/>
          </p:nvSpPr>
          <p:spPr>
            <a:xfrm>
              <a:off x="324512" y="7240705"/>
              <a:ext cx="7100680" cy="397713"/>
            </a:xfrm>
            <a:prstGeom prst="roundRect">
              <a:avLst/>
            </a:prstGeom>
            <a:grpFill/>
            <a:ln w="6350" cmpd="sng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  <a:latin typeface="Segoe UI"/>
                  <a:cs typeface="Segoe UI"/>
                </a:rPr>
                <a:t>www.fizikanova.com.ua</a:t>
              </a:r>
            </a:p>
          </p:txBody>
        </p:sp>
        <p:pic>
          <p:nvPicPr>
            <p:cNvPr id="14" name="Picture 17" descr="ios7-search-strong_w.png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939" y="7308732"/>
              <a:ext cx="261663" cy="261663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61430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5400" b="1" dirty="0">
                <a:solidFill>
                  <a:prstClr val="white"/>
                </a:solidFill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103382" y="1163986"/>
            <a:ext cx="14178790" cy="2117096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Автобус за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с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проїхав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 м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шлях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проїде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рухаючись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такою самою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швидкістю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2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grpSp>
        <p:nvGrpSpPr>
          <p:cNvPr id="25" name="Групувати 24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6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pic>
        <p:nvPicPr>
          <p:cNvPr id="17" name="Picture 2" descr="http://blagoslovennya.org/wp-content/uploads/2015/09/Z73ZvCoCb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093" y="3452725"/>
            <a:ext cx="6679771" cy="4482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935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5400" b="1" dirty="0">
                <a:solidFill>
                  <a:prstClr val="white"/>
                </a:solidFill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103381" y="1026420"/>
            <a:ext cx="14178790" cy="265497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автомобіль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проїхав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км за 20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другий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проїхав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цю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саму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відстань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Швидкість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якого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автомобіля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більша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в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скільки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разів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2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grpSp>
        <p:nvGrpSpPr>
          <p:cNvPr id="25" name="Групувати 24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6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pic>
        <p:nvPicPr>
          <p:cNvPr id="19" name="Picture 2" descr="http://fotostation.ru/wp-content/uploads/2de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7" b="9486"/>
          <a:stretch/>
        </p:blipFill>
        <p:spPr bwMode="auto">
          <a:xfrm>
            <a:off x="2952719" y="3792359"/>
            <a:ext cx="8363158" cy="4262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605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5400" b="1" dirty="0">
                <a:solidFill>
                  <a:prstClr val="white"/>
                </a:solidFill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103381" y="1077551"/>
            <a:ext cx="14178790" cy="219138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Пішохід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перші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пройшов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900 м.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затратить,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пройти 6 км з такою самою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швидкістю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2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grpSp>
        <p:nvGrpSpPr>
          <p:cNvPr id="25" name="Групувати 24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6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pic>
        <p:nvPicPr>
          <p:cNvPr id="17" name="Picture 2" descr="http://img-fotki.yandex.ru/get/4119/161515092.5/0_9287a_2bca20cc_XX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22" y="3483756"/>
            <a:ext cx="7745955" cy="435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318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5400" b="1" dirty="0">
                <a:solidFill>
                  <a:prstClr val="white"/>
                </a:solidFill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103381" y="1077550"/>
            <a:ext cx="14178790" cy="272895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Катер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проходить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відстань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між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двома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пристанями на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річці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течією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6 год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проти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течії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— за 8 год.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Скільки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годин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між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пристанями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плистиме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пліт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2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grpSp>
        <p:nvGrpSpPr>
          <p:cNvPr id="25" name="Групувати 24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6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pic>
        <p:nvPicPr>
          <p:cNvPr id="19" name="Picture 6" descr="http://nua.in.ua/wp-content/uploads/2015/04/ATLANTIS_47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67" y="4021331"/>
            <a:ext cx="6010275" cy="3819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nemezund.ru/wp-content/uploads/2012/06/%D0%9F%D0%BB%D0%BE%D1%82-300x2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731" y="4021331"/>
            <a:ext cx="5092700" cy="3819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7334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5400" b="1" dirty="0">
                <a:solidFill>
                  <a:prstClr val="white"/>
                </a:solidFill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103381" y="1346491"/>
            <a:ext cx="14178790" cy="491983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шосе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швидкістю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72 км/год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їде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автобус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наздоганяє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легковий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автомобіль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швидкість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руху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якого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 algn="ctr"/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 км/год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Назустріч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автобусу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їде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трейлер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швидкістю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48 км/год. З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якою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швидкістю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автобус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наближається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трейлера та легкового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автомобіля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2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grpSp>
        <p:nvGrpSpPr>
          <p:cNvPr id="25" name="Групувати 24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6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0796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5400" b="1" dirty="0">
                <a:solidFill>
                  <a:prstClr val="white"/>
                </a:solidFill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103381" y="1179959"/>
            <a:ext cx="14178790" cy="609276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Чотири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спортсмени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розвивають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швидкості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5,5 м/</a:t>
            </a:r>
            <a:r>
              <a:rPr lang="en-US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c, 19,8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км/год, 33 м/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475,3 км/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вирішили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взяти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участь у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гонці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час (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змагання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у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якому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перемагає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той,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далі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відбіжить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від’їде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за 1 годину).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переможе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цьому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змаганні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прийде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останнім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шлях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подолає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переможець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На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скільки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метрів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обжене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аутсайдера?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2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grpSp>
        <p:nvGrpSpPr>
          <p:cNvPr id="25" name="Групувати 24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6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80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5400" b="1" dirty="0">
                <a:solidFill>
                  <a:prstClr val="white"/>
                </a:solidFill>
              </a:rPr>
              <a:t>Інтерактивна вправа «Результат»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103381" y="1020090"/>
            <a:ext cx="14178790" cy="225596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Зробіть</a:t>
            </a:r>
            <a:r>
              <a:rPr lang="ru-RU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</a:t>
            </a:r>
            <a:r>
              <a:rPr lang="ru-RU" sz="4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черзі</a:t>
            </a:r>
            <a:r>
              <a:rPr lang="ru-RU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висновки</a:t>
            </a:r>
            <a:r>
              <a:rPr lang="ru-RU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 те,</a:t>
            </a:r>
          </a:p>
          <a:p>
            <a:pPr lvl="0" algn="ctr">
              <a:defRPr/>
            </a:pPr>
            <a:r>
              <a:rPr lang="ru-RU" sz="4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чого</a:t>
            </a:r>
            <a:r>
              <a:rPr lang="ru-RU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навчилися</a:t>
            </a:r>
            <a:r>
              <a:rPr lang="ru-RU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4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уроці</a:t>
            </a:r>
            <a:r>
              <a:rPr lang="ru-RU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lvl="0" algn="ctr">
              <a:defRPr/>
            </a:pP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якого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результату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досягли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4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2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grpSp>
        <p:nvGrpSpPr>
          <p:cNvPr id="25" name="Групувати 24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6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pic>
        <p:nvPicPr>
          <p:cNvPr id="16" name="Picture 2" descr="http://7749.ru/wp-content/uploads/2013/08/blue-business-graph_620x465x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59" y="3441783"/>
            <a:ext cx="5905500" cy="4429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528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126" y="-551609"/>
            <a:ext cx="14685665" cy="48948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 dirty="0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56"/>
          <p:cNvSpPr/>
          <p:nvPr/>
        </p:nvSpPr>
        <p:spPr>
          <a:xfrm>
            <a:off x="2255520" y="3622513"/>
            <a:ext cx="9845041" cy="447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C63102"/>
          </a:solidFill>
          <a:ln w="38100">
            <a:solidFill>
              <a:srgbClr val="C631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Домашнє завдання</a:t>
            </a:r>
            <a:endParaRPr lang="nl-NL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C63102"/>
          </a:solidFill>
          <a:ln w="38100">
            <a:solidFill>
              <a:srgbClr val="C631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Вивчити</a:t>
            </a:r>
            <a:r>
              <a:rPr lang="ru-RU" sz="4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§ 8-9</a:t>
            </a:r>
            <a:r>
              <a:rPr lang="ru-RU" sz="4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algn="ctr"/>
            <a:r>
              <a:rPr lang="ru-RU" sz="4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Вправа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№ 9 (1-4)</a:t>
            </a:r>
          </a:p>
        </p:txBody>
      </p:sp>
    </p:spTree>
    <p:extLst>
      <p:ext uri="{BB962C8B-B14F-4D97-AF65-F5344CB8AC3E}">
        <p14:creationId xmlns:p14="http://schemas.microsoft.com/office/powerpoint/2010/main" val="39715644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" y="-1"/>
            <a:ext cx="14398978" cy="8099425"/>
          </a:xfrm>
          <a:prstGeom prst="rect">
            <a:avLst/>
          </a:prstGeom>
        </p:spPr>
      </p:pic>
      <p:sp>
        <p:nvSpPr>
          <p:cNvPr id="4" name="Rectangle 53"/>
          <p:cNvSpPr/>
          <p:nvPr/>
        </p:nvSpPr>
        <p:spPr>
          <a:xfrm>
            <a:off x="6737735" y="3399657"/>
            <a:ext cx="6928389" cy="4250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Button Color - Normal"/>
          <p:cNvSpPr/>
          <p:nvPr/>
        </p:nvSpPr>
        <p:spPr>
          <a:xfrm>
            <a:off x="7144725" y="5104017"/>
            <a:ext cx="6114409" cy="153486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>
                <a:solidFill>
                  <a:schemeClr val="bg1"/>
                </a:solidFill>
                <a:latin typeface="Roboto"/>
              </a:rPr>
              <a:t>ДЯКУЮ ЗА УВАГУ!</a:t>
            </a:r>
            <a:endParaRPr lang="nl-NL" sz="4800" dirty="0">
              <a:solidFill>
                <a:schemeClr val="bg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042742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5400" b="1" dirty="0">
                <a:solidFill>
                  <a:prstClr val="white"/>
                </a:solidFill>
              </a:rPr>
              <a:t>Запитання для фронтального опитування</a:t>
            </a:r>
          </a:p>
        </p:txBody>
      </p:sp>
      <p:grpSp>
        <p:nvGrpSpPr>
          <p:cNvPr id="4" name="Групувати 3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5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15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sp>
        <p:nvSpPr>
          <p:cNvPr id="23" name="Button Color - Down"/>
          <p:cNvSpPr/>
          <p:nvPr/>
        </p:nvSpPr>
        <p:spPr>
          <a:xfrm>
            <a:off x="120235" y="1370013"/>
            <a:ext cx="14161936" cy="1501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 називають </a:t>
            </a: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механічним рухом?</a:t>
            </a:r>
            <a:endParaRPr lang="nl-NL" sz="4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120235" y="3349838"/>
            <a:ext cx="14161936" cy="1434521"/>
          </a:xfrm>
          <a:prstGeom prst="rect">
            <a:avLst/>
          </a:prstGeom>
          <a:solidFill>
            <a:srgbClr val="C63102"/>
          </a:solidFill>
          <a:ln w="38100">
            <a:solidFill>
              <a:srgbClr val="C631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означає</a:t>
            </a:r>
            <a:r>
              <a:rPr lang="ru-RU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фраза: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«Рух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відносний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»?</a:t>
            </a:r>
            <a:endParaRPr lang="nl-NL" sz="4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Групувати 1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sp>
        <p:nvSpPr>
          <p:cNvPr id="29" name="Button Color - Down"/>
          <p:cNvSpPr/>
          <p:nvPr/>
        </p:nvSpPr>
        <p:spPr>
          <a:xfrm>
            <a:off x="103381" y="5263185"/>
            <a:ext cx="14178790" cy="1440042"/>
          </a:xfrm>
          <a:prstGeom prst="rect">
            <a:avLst/>
          </a:prstGeom>
          <a:solidFill>
            <a:srgbClr val="6C992B"/>
          </a:solidFill>
          <a:ln w="38100">
            <a:solidFill>
              <a:srgbClr val="6C992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таке</a:t>
            </a:r>
            <a:r>
              <a:rPr lang="ru-RU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траєкторія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руху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nl-NL" sz="4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495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16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5400" b="1" dirty="0">
                <a:solidFill>
                  <a:prstClr val="white"/>
                </a:solidFill>
              </a:rPr>
              <a:t>Запитання для фронтального опитування</a:t>
            </a:r>
          </a:p>
        </p:txBody>
      </p:sp>
      <p:grpSp>
        <p:nvGrpSpPr>
          <p:cNvPr id="4" name="Групувати 3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5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15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sp>
        <p:nvSpPr>
          <p:cNvPr id="23" name="Button Color - Down"/>
          <p:cNvSpPr/>
          <p:nvPr/>
        </p:nvSpPr>
        <p:spPr>
          <a:xfrm>
            <a:off x="120235" y="1370013"/>
            <a:ext cx="14161936" cy="1501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розрізняють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види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механічного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руху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траєкторіями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nl-NL" sz="4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120235" y="3349838"/>
            <a:ext cx="14161936" cy="1434521"/>
          </a:xfrm>
          <a:prstGeom prst="rect">
            <a:avLst/>
          </a:prstGeom>
          <a:solidFill>
            <a:srgbClr val="C63102"/>
          </a:solidFill>
          <a:ln w="38100">
            <a:solidFill>
              <a:srgbClr val="C631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 рух називають </a:t>
            </a: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рівномірним?</a:t>
            </a:r>
            <a:endParaRPr lang="nl-NL" sz="4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Групувати 1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sp>
        <p:nvSpPr>
          <p:cNvPr id="29" name="Button Color - Down"/>
          <p:cNvSpPr/>
          <p:nvPr/>
        </p:nvSpPr>
        <p:spPr>
          <a:xfrm>
            <a:off x="103381" y="5263185"/>
            <a:ext cx="14178790" cy="1440042"/>
          </a:xfrm>
          <a:prstGeom prst="rect">
            <a:avLst/>
          </a:prstGeom>
          <a:solidFill>
            <a:srgbClr val="6C992B"/>
          </a:solidFill>
          <a:ln w="38100">
            <a:solidFill>
              <a:srgbClr val="6C992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 таке </a:t>
            </a: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швидкість</a:t>
            </a:r>
            <a:r>
              <a:rPr lang="uk-UA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руху тіла  і яка </a:t>
            </a: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одиниця вимірювання? </a:t>
            </a:r>
            <a:endParaRPr lang="nl-NL" sz="4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020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16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5400" b="1" dirty="0">
                <a:solidFill>
                  <a:prstClr val="white"/>
                </a:solidFill>
              </a:rPr>
              <a:t>Запитання для фронтального опитування</a:t>
            </a:r>
          </a:p>
        </p:txBody>
      </p:sp>
      <p:grpSp>
        <p:nvGrpSpPr>
          <p:cNvPr id="4" name="Групувати 3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5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15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sp>
        <p:nvSpPr>
          <p:cNvPr id="23" name="Button Color - Down"/>
          <p:cNvSpPr/>
          <p:nvPr/>
        </p:nvSpPr>
        <p:spPr>
          <a:xfrm>
            <a:off x="120235" y="1370013"/>
            <a:ext cx="14161936" cy="1501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таке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пройдений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шлях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одиниці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вимірювання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nl-NL" sz="4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Button Color - Down"/>
          <p:cNvSpPr/>
          <p:nvPr/>
        </p:nvSpPr>
        <p:spPr>
          <a:xfrm>
            <a:off x="120235" y="3349838"/>
            <a:ext cx="14161936" cy="1434521"/>
          </a:xfrm>
          <a:prstGeom prst="rect">
            <a:avLst/>
          </a:prstGeom>
          <a:solidFill>
            <a:srgbClr val="C63102"/>
          </a:solidFill>
          <a:ln w="38100">
            <a:solidFill>
              <a:srgbClr val="C631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таке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руху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тіла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і яка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одиниця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вимірювання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nl-NL" sz="4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Групувати 1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sp>
        <p:nvSpPr>
          <p:cNvPr id="29" name="Button Color - Down"/>
          <p:cNvSpPr/>
          <p:nvPr/>
        </p:nvSpPr>
        <p:spPr>
          <a:xfrm>
            <a:off x="103381" y="5263185"/>
            <a:ext cx="14178790" cy="1440042"/>
          </a:xfrm>
          <a:prstGeom prst="rect">
            <a:avLst/>
          </a:prstGeom>
          <a:solidFill>
            <a:srgbClr val="6C992B"/>
          </a:solidFill>
          <a:ln w="38100">
            <a:solidFill>
              <a:srgbClr val="6C992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формули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обчислення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швидкості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шляху і часу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фізиці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nl-NL" sz="4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136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16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5400" b="1" dirty="0">
                <a:solidFill>
                  <a:prstClr val="white"/>
                </a:solidFill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103381" y="1077550"/>
            <a:ext cx="14161935" cy="220353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поїзд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їде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швидше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товарний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має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швидкість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72 км/год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пасажирський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має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швидкість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м/с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ru-RU" sz="4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2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grpSp>
        <p:nvGrpSpPr>
          <p:cNvPr id="25" name="Групувати 24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6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pic>
        <p:nvPicPr>
          <p:cNvPr id="17" name="Picture 2" descr="http://bastion.tv/media/news/562f291b007f4152831775208a7dc88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65" y="3462184"/>
            <a:ext cx="5923385" cy="3336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vit24.net/images/stories/articles/2012/Curiosities/09-2012/3836763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439" y="3462184"/>
            <a:ext cx="5068388" cy="3354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Button Color - Down"/>
          <p:cNvSpPr/>
          <p:nvPr/>
        </p:nvSpPr>
        <p:spPr>
          <a:xfrm>
            <a:off x="2298757" y="6578038"/>
            <a:ext cx="3662000" cy="900594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72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км</a:t>
            </a:r>
            <a:r>
              <a:rPr lang="en-US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Button Color - Down"/>
          <p:cNvSpPr/>
          <p:nvPr/>
        </p:nvSpPr>
        <p:spPr>
          <a:xfrm>
            <a:off x="8933633" y="6578038"/>
            <a:ext cx="3662000" cy="900594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</a:t>
            </a:r>
            <a:r>
              <a:rPr lang="en-US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uk-UA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0610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5400" b="1" dirty="0">
                <a:solidFill>
                  <a:prstClr val="white"/>
                </a:solidFill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103382" y="1163986"/>
            <a:ext cx="14178790" cy="206330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Велосипедист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їхав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швидкістю</a:t>
            </a:r>
            <a:endParaRPr lang="ru-RU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км/год.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шлях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подолав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цей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час?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2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grpSp>
        <p:nvGrpSpPr>
          <p:cNvPr id="25" name="Групувати 24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6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pic>
        <p:nvPicPr>
          <p:cNvPr id="17" name="Picture 2" descr="http://mopedi-na-prokat.ru/wp-content/uploads/2013/03/nov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84" y="3488892"/>
            <a:ext cx="8795027" cy="4397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223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5400" b="1" dirty="0">
                <a:solidFill>
                  <a:prstClr val="white"/>
                </a:solidFill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103382" y="1163986"/>
            <a:ext cx="14178790" cy="206330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Футболіст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матч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пробігає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км.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Визначте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швидкість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порівняйте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її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швидкістю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велосипедиста — 8 м/с.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2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grpSp>
        <p:nvGrpSpPr>
          <p:cNvPr id="25" name="Групувати 24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6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pic>
        <p:nvPicPr>
          <p:cNvPr id="19" name="Picture 2" descr="http://dynamo.kiev.ua/media/uploads/yarm1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55" y="3517498"/>
            <a:ext cx="6987739" cy="4367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528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5400" b="1" dirty="0">
                <a:solidFill>
                  <a:prstClr val="white"/>
                </a:solidFill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103382" y="1163986"/>
            <a:ext cx="14178790" cy="332733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Людина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запізнюється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поїзд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До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станції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можна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дістатися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рухаючись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або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км по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втрамбованій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дорозі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швидкістю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 algn="ctr"/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км/год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або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1,6 км по некошеному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лузі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швидкістю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км/год.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шлях обрати?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2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grpSp>
        <p:nvGrpSpPr>
          <p:cNvPr id="25" name="Групувати 24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6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pic>
        <p:nvPicPr>
          <p:cNvPr id="17" name="Picture 2" descr="http://desktopwallpapers.org.ua/images/Nature/696326880_187925392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2"/>
          <a:stretch/>
        </p:blipFill>
        <p:spPr bwMode="auto">
          <a:xfrm>
            <a:off x="2769420" y="4641986"/>
            <a:ext cx="8595266" cy="3375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8574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020" y="-37999"/>
            <a:ext cx="14721839" cy="980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79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1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0" y="96760"/>
            <a:ext cx="631205" cy="631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065" y="-37999"/>
            <a:ext cx="1276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5400" b="1" dirty="0">
                <a:solidFill>
                  <a:prstClr val="white"/>
                </a:solidFill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103382" y="1163986"/>
            <a:ext cx="14178790" cy="2117096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Потяг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рухається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сталою</a:t>
            </a:r>
            <a:r>
              <a:rPr lang="ru-RU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швидкістю</a:t>
            </a:r>
            <a:endParaRPr lang="ru-RU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 м/с.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Побудуйте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графіки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залежності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швидкості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шляху </a:t>
            </a:r>
            <a:r>
              <a:rPr lang="ru-RU" sz="4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4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часу.	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21967" y="7126573"/>
            <a:ext cx="964109" cy="964109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2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grpSp>
        <p:nvGrpSpPr>
          <p:cNvPr id="25" name="Групувати 24"/>
          <p:cNvGrpSpPr/>
          <p:nvPr/>
        </p:nvGrpSpPr>
        <p:grpSpPr>
          <a:xfrm>
            <a:off x="13454700" y="7144558"/>
            <a:ext cx="928138" cy="928138"/>
            <a:chOff x="6448951" y="6769763"/>
            <a:chExt cx="1101146" cy="1101146"/>
          </a:xfrm>
        </p:grpSpPr>
        <p:grpSp>
          <p:nvGrpSpPr>
            <p:cNvPr id="26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511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pic>
        <p:nvPicPr>
          <p:cNvPr id="19" name="Picture 2" descr="http://kazatinridnemisto.blox.ua/resource/78f1b46285e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06" y="3458559"/>
            <a:ext cx="6219099" cy="4382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135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2822</TotalTime>
  <Words>481</Words>
  <Application>Microsoft Office PowerPoint</Application>
  <PresentationFormat>Довільний</PresentationFormat>
  <Paragraphs>51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Segoe UI</vt:lpstr>
      <vt:lpstr>Segoe UI Semilight</vt:lpstr>
      <vt:lpstr>Verdana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Nazar Shchur</cp:lastModifiedBy>
  <cp:revision>276</cp:revision>
  <dcterms:created xsi:type="dcterms:W3CDTF">2015-01-15T13:10:55Z</dcterms:created>
  <dcterms:modified xsi:type="dcterms:W3CDTF">2016-06-16T08:37:25Z</dcterms:modified>
</cp:coreProperties>
</file>