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07306aaf25_2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07306aaf25_2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07306aaf25_2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07306aaf25_2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07306aaf25_2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07306aaf25_2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07306aaf25_2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07306aaf25_2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07306aaf25_2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07306aaf25_2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07306aaf2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07306aaf2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07306aaf2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07306aaf2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07306aaf25_2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07306aaf25_2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7306aaf25_2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07306aaf25_2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07306aaf25_2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07306aaf25_2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07306aaf25_2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07306aaf25_2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07306aaf25_2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07306aaf25_2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07306aaf25_2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07306aaf25_2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339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Багатозначні й однозначні слова.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Пряме й переносне значення слова.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Омоніми. Пароніми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Вправа 231</a:t>
            </a:r>
            <a:endParaRPr/>
          </a:p>
        </p:txBody>
      </p:sp>
      <p:sp>
        <p:nvSpPr>
          <p:cNvPr id="107" name="Google Shape;107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u"/>
              <a:t>метонімія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3"/>
          <p:cNvSpPr txBox="1"/>
          <p:nvPr>
            <p:ph idx="1" type="body"/>
          </p:nvPr>
        </p:nvSpPr>
        <p:spPr>
          <a:xfrm>
            <a:off x="259475" y="6563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6923">
                <a:solidFill>
                  <a:schemeClr val="dk1"/>
                </a:solidFill>
              </a:rPr>
              <a:t>ОМОНІМИ </a:t>
            </a:r>
            <a:endParaRPr sz="6923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6923">
                <a:solidFill>
                  <a:schemeClr val="dk1"/>
                </a:solidFill>
              </a:rPr>
              <a:t>Слова, що однаково звучать, та мають різне значення</a:t>
            </a:r>
            <a:endParaRPr sz="6923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6923">
                <a:solidFill>
                  <a:schemeClr val="dk1"/>
                </a:solidFill>
              </a:rPr>
              <a:t>Повні (абсолютні) - в усіх формах термін</a:t>
            </a:r>
            <a:endParaRPr sz="6923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6923">
                <a:solidFill>
                  <a:schemeClr val="dk1"/>
                </a:solidFill>
              </a:rPr>
              <a:t>Неповні (омоформи) - збігаються не в усіх формах</a:t>
            </a:r>
            <a:endParaRPr sz="6923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6923">
                <a:solidFill>
                  <a:schemeClr val="dk1"/>
                </a:solidFill>
              </a:rPr>
              <a:t>синів та синів </a:t>
            </a:r>
            <a:endParaRPr sz="6923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6923">
                <a:solidFill>
                  <a:schemeClr val="dk1"/>
                </a:solidFill>
              </a:rPr>
              <a:t>Омографи - однакові за написанням, та різні за звучанням водИ вОди</a:t>
            </a:r>
            <a:endParaRPr sz="6923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6923">
                <a:solidFill>
                  <a:schemeClr val="dk1"/>
                </a:solidFill>
              </a:rPr>
              <a:t>Омофони - звучать однаково, пишуться по-різному сонце сон це</a:t>
            </a:r>
            <a:endParaRPr sz="6923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Вправа 233 </a:t>
            </a:r>
            <a:endParaRPr/>
          </a:p>
        </p:txBody>
      </p:sp>
      <p:sp>
        <p:nvSpPr>
          <p:cNvPr id="118" name="Google Shape;118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u"/>
              <a:t>ВИКОНАЙТЕ ВПРАВУ 234 самостійно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Пароніми - слова, що подібні звуковим складом та звучанням, а значення мають різне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Сильний силовий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ДОМАШНЄ</a:t>
            </a:r>
            <a:endParaRPr/>
          </a:p>
        </p:txBody>
      </p:sp>
      <p:sp>
        <p:nvSpPr>
          <p:cNvPr id="129" name="Google Shape;129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Вивчити теорію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Вправи 234, 238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Теорія</a:t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/>
              <a:t>Багатозначні (полісемантичні) слова - слова, що мають кілька значень.</a:t>
            </a:r>
            <a:endParaRPr sz="2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800"/>
              <a:t>Значення: головне (пряме) та переносні.</a:t>
            </a:r>
            <a:endParaRPr sz="2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2800"/>
              <a:t>Однозначні - слова, що не мають переносних значень.</a:t>
            </a:r>
            <a:endParaRPr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540125" y="454200"/>
            <a:ext cx="7351800" cy="359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i="1" lang="ru" sz="1200">
                <a:solidFill>
                  <a:srgbClr val="76A900"/>
                </a:solidFill>
                <a:highlight>
                  <a:srgbClr val="FFFFFF"/>
                </a:highlight>
              </a:rPr>
              <a:t>         </a:t>
            </a:r>
            <a:r>
              <a:rPr i="1" lang="ru" sz="6800">
                <a:solidFill>
                  <a:srgbClr val="76A900"/>
                </a:solidFill>
                <a:highlight>
                  <a:srgbClr val="FFFFFF"/>
                </a:highlight>
              </a:rPr>
              <a:t> К</a:t>
            </a:r>
            <a:r>
              <a:rPr i="1" lang="ru" sz="5357">
                <a:solidFill>
                  <a:srgbClr val="76A900"/>
                </a:solidFill>
                <a:highlight>
                  <a:srgbClr val="FFFFFF"/>
                </a:highlight>
              </a:rPr>
              <a:t>РИЛО</a:t>
            </a:r>
            <a:r>
              <a:rPr i="1" lang="ru" sz="5357">
                <a:solidFill>
                  <a:srgbClr val="4E4E3F"/>
                </a:solidFill>
                <a:highlight>
                  <a:srgbClr val="FFFFFF"/>
                </a:highlight>
              </a:rPr>
              <a:t>, а, сер.     </a:t>
            </a:r>
            <a:endParaRPr i="1" sz="5357">
              <a:solidFill>
                <a:srgbClr val="4E4E3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i="1" lang="ru" sz="5357">
                <a:solidFill>
                  <a:srgbClr val="4E4E3F"/>
                </a:solidFill>
                <a:highlight>
                  <a:srgbClr val="FFFFFF"/>
                </a:highlight>
              </a:rPr>
              <a:t>1. Літальний орган птахів, комах та деяких ссавців (напр., кажанів). Якби то далися орлинії </a:t>
            </a:r>
            <a:r>
              <a:rPr i="1" lang="ru" sz="5357">
                <a:solidFill>
                  <a:srgbClr val="76A900"/>
                </a:solidFill>
                <a:highlight>
                  <a:srgbClr val="FFFFFF"/>
                </a:highlight>
              </a:rPr>
              <a:t>крила</a:t>
            </a:r>
            <a:r>
              <a:rPr i="1" lang="ru" sz="5357">
                <a:solidFill>
                  <a:srgbClr val="4E4E3F"/>
                </a:solidFill>
                <a:highlight>
                  <a:srgbClr val="FFFFFF"/>
                </a:highlight>
              </a:rPr>
              <a:t>, За синім би морем милого знайшла (Тарас Шевченко, I, 1951, 4); Мене спиняє біла піна гречок, запашна, легка, наче збита </a:t>
            </a:r>
            <a:r>
              <a:rPr i="1" lang="ru" sz="5357">
                <a:solidFill>
                  <a:srgbClr val="76A900"/>
                </a:solidFill>
                <a:highlight>
                  <a:srgbClr val="FFFFFF"/>
                </a:highlight>
              </a:rPr>
              <a:t>крилами</a:t>
            </a:r>
            <a:r>
              <a:rPr i="1" lang="ru" sz="5357">
                <a:solidFill>
                  <a:srgbClr val="4E4E3F"/>
                </a:solidFill>
                <a:highlight>
                  <a:srgbClr val="FFFFFF"/>
                </a:highlight>
              </a:rPr>
              <a:t> бджіл (Михайло Коцюбинський, II, 1955, 227); Над плесом озера я юність пригадав, Вечірні небеса і посвист </a:t>
            </a:r>
            <a:r>
              <a:rPr i="1" lang="ru" sz="5357">
                <a:solidFill>
                  <a:srgbClr val="76A900"/>
                </a:solidFill>
                <a:highlight>
                  <a:srgbClr val="FFFFFF"/>
                </a:highlight>
              </a:rPr>
              <a:t>крил</a:t>
            </a:r>
            <a:r>
              <a:rPr i="1" lang="ru" sz="5357">
                <a:solidFill>
                  <a:srgbClr val="4E4E3F"/>
                </a:solidFill>
                <a:highlight>
                  <a:srgbClr val="FFFFFF"/>
                </a:highlight>
              </a:rPr>
              <a:t> качиних (Максим Рильський, III, 1961, 186);  * Образно. [Річард:] Все вище, вище й вище я здіймався на </a:t>
            </a:r>
            <a:r>
              <a:rPr i="1" lang="ru" sz="5357">
                <a:solidFill>
                  <a:srgbClr val="76A900"/>
                </a:solidFill>
                <a:highlight>
                  <a:srgbClr val="FFFFFF"/>
                </a:highlight>
              </a:rPr>
              <a:t>крилах</a:t>
            </a:r>
            <a:r>
              <a:rPr i="1" lang="ru" sz="5357">
                <a:solidFill>
                  <a:srgbClr val="4E4E3F"/>
                </a:solidFill>
                <a:highlight>
                  <a:srgbClr val="FFFFFF"/>
                </a:highlight>
              </a:rPr>
              <a:t> мрій — тепер упав на землю... (Леся Українка, III, 1952, 36);</a:t>
            </a:r>
            <a:endParaRPr i="1" sz="5357">
              <a:solidFill>
                <a:srgbClr val="4E4E3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i="1" lang="ru" sz="5357">
                <a:solidFill>
                  <a:srgbClr val="4E4E3F"/>
                </a:solidFill>
                <a:highlight>
                  <a:srgbClr val="FFFFFF"/>
                </a:highlight>
              </a:rPr>
              <a:t>2. діал. Плавець (у риб). Лежачи .. на м'якім намулі, вона [щука] легесенько грає в воді червонуватими </a:t>
            </a:r>
            <a:r>
              <a:rPr i="1" lang="ru" sz="5357">
                <a:solidFill>
                  <a:srgbClr val="76A900"/>
                </a:solidFill>
                <a:highlight>
                  <a:srgbClr val="FFFFFF"/>
                </a:highlight>
              </a:rPr>
              <a:t>крилами</a:t>
            </a:r>
            <a:r>
              <a:rPr i="1" lang="ru" sz="5357">
                <a:solidFill>
                  <a:srgbClr val="4E4E3F"/>
                </a:solidFill>
                <a:highlight>
                  <a:srgbClr val="FFFFFF"/>
                </a:highlight>
              </a:rPr>
              <a:t> і хвостом (Іван Франко, III, 1950, 331).</a:t>
            </a:r>
            <a:endParaRPr i="1" sz="5357">
              <a:solidFill>
                <a:srgbClr val="4E4E3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i="1" lang="ru" sz="5357">
                <a:solidFill>
                  <a:srgbClr val="4E4E3F"/>
                </a:solidFill>
                <a:highlight>
                  <a:srgbClr val="FFFFFF"/>
                </a:highlight>
              </a:rPr>
              <a:t>3. Нерухома відносно корпусу плоска поверхня літака (планера тощо), що підтримує його в повітрі під час польоту. Авіаційні конструктори застосовують найрізноманітніші форми </a:t>
            </a:r>
            <a:r>
              <a:rPr i="1" lang="ru" sz="5357">
                <a:solidFill>
                  <a:srgbClr val="76A900"/>
                </a:solidFill>
                <a:highlight>
                  <a:srgbClr val="FFFFFF"/>
                </a:highlight>
              </a:rPr>
              <a:t>крил</a:t>
            </a:r>
            <a:r>
              <a:rPr i="1" lang="ru" sz="5357">
                <a:solidFill>
                  <a:srgbClr val="4E4E3F"/>
                </a:solidFill>
                <a:highlight>
                  <a:srgbClr val="FFFFFF"/>
                </a:highlight>
              </a:rPr>
              <a:t> (Радянська Україна, 14.VI 1967, 3).</a:t>
            </a:r>
            <a:endParaRPr i="1" sz="5357">
              <a:solidFill>
                <a:srgbClr val="4E4E3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i="1" lang="ru" sz="5357">
                <a:solidFill>
                  <a:srgbClr val="4E4E3F"/>
                </a:solidFill>
                <a:highlight>
                  <a:srgbClr val="FFFFFF"/>
                </a:highlight>
              </a:rPr>
              <a:t>4. техн. Обертальна лопать вітряка. Ставок, гребелька, і вітряк З-за гаю </a:t>
            </a:r>
            <a:r>
              <a:rPr i="1" lang="ru" sz="5357">
                <a:solidFill>
                  <a:srgbClr val="76A900"/>
                </a:solidFill>
                <a:highlight>
                  <a:srgbClr val="FFFFFF"/>
                </a:highlight>
              </a:rPr>
              <a:t>крилами</a:t>
            </a:r>
            <a:r>
              <a:rPr i="1" lang="ru" sz="5357">
                <a:solidFill>
                  <a:srgbClr val="4E4E3F"/>
                </a:solidFill>
                <a:highlight>
                  <a:srgbClr val="FFFFFF"/>
                </a:highlight>
              </a:rPr>
              <a:t> махає (Тарас Шевченко, II, 1953, 205) //  Обертальна лопать турбіни, колеса пароплава тощо. Вода ринула з лотків, загула в </a:t>
            </a:r>
            <a:r>
              <a:rPr i="1" lang="ru" sz="5357">
                <a:solidFill>
                  <a:srgbClr val="76A900"/>
                </a:solidFill>
                <a:highlight>
                  <a:srgbClr val="FFFFFF"/>
                </a:highlight>
              </a:rPr>
              <a:t>крилах</a:t>
            </a:r>
            <a:r>
              <a:rPr i="1" lang="ru" sz="5357">
                <a:solidFill>
                  <a:srgbClr val="4E4E3F"/>
                </a:solidFill>
                <a:highlight>
                  <a:srgbClr val="FFFFFF"/>
                </a:highlight>
              </a:rPr>
              <a:t> турбіни (Василь Кучер, Засвітились вогні, 1947, 41)</a:t>
            </a:r>
            <a:endParaRPr i="1" sz="5357">
              <a:solidFill>
                <a:srgbClr val="4E4E3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5957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Вправа 226</a:t>
            </a:r>
            <a:endParaRPr/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u"/>
              <a:t>Усно продовжіть текст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Вправа 227</a:t>
            </a:r>
            <a:endParaRPr/>
          </a:p>
        </p:txBody>
      </p:sp>
      <p:sp>
        <p:nvSpPr>
          <p:cNvPr id="77" name="Google Shape;77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u"/>
              <a:t>Запишіть багатозначні слова. Поясніть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Теорія</a:t>
            </a:r>
            <a:endParaRPr/>
          </a:p>
        </p:txBody>
      </p:sp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350">
                <a:solidFill>
                  <a:srgbClr val="566073"/>
                </a:solidFill>
                <a:highlight>
                  <a:srgbClr val="FFFFFF"/>
                </a:highlight>
              </a:rPr>
              <a:t>Метафора –</a:t>
            </a:r>
            <a:r>
              <a:rPr lang="ru" sz="1350">
                <a:solidFill>
                  <a:srgbClr val="566073"/>
                </a:solidFill>
                <a:highlight>
                  <a:srgbClr val="FFFFFF"/>
                </a:highlight>
              </a:rPr>
              <a:t> це перенесення назви з предмета на предмет </a:t>
            </a:r>
            <a:r>
              <a:rPr i="1" lang="ru" sz="1350">
                <a:solidFill>
                  <a:srgbClr val="566073"/>
                </a:solidFill>
                <a:highlight>
                  <a:srgbClr val="FFFFFF"/>
                </a:highlight>
              </a:rPr>
              <a:t>за </a:t>
            </a:r>
            <a:r>
              <a:rPr b="1" i="1" lang="ru" sz="1350">
                <a:solidFill>
                  <a:srgbClr val="566073"/>
                </a:solidFill>
                <a:highlight>
                  <a:srgbClr val="FFFFFF"/>
                </a:highlight>
              </a:rPr>
              <a:t>схожістю</a:t>
            </a:r>
            <a:r>
              <a:rPr lang="ru" sz="1350">
                <a:solidFill>
                  <a:srgbClr val="566073"/>
                </a:solidFill>
                <a:highlight>
                  <a:srgbClr val="FFFFFF"/>
                </a:highlight>
              </a:rPr>
              <a:t>. Схожість чи подібність предметів та явищ при </a:t>
            </a:r>
            <a:r>
              <a:rPr b="1" lang="ru" sz="1350">
                <a:solidFill>
                  <a:srgbClr val="566073"/>
                </a:solidFill>
                <a:highlight>
                  <a:srgbClr val="FFFFFF"/>
                </a:highlight>
              </a:rPr>
              <a:t>метафоризації</a:t>
            </a:r>
            <a:r>
              <a:rPr lang="ru" sz="1350">
                <a:solidFill>
                  <a:srgbClr val="566073"/>
                </a:solidFill>
                <a:highlight>
                  <a:srgbClr val="FFFFFF"/>
                </a:highlight>
              </a:rPr>
              <a:t> слід розуміти максимально широко.</a:t>
            </a:r>
            <a:endParaRPr sz="1350"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rgbClr val="566073"/>
                </a:solidFill>
                <a:highlight>
                  <a:srgbClr val="FFFFFF"/>
                </a:highlight>
              </a:rPr>
              <a:t>1) за кольором: </a:t>
            </a:r>
            <a:r>
              <a:rPr i="1" lang="ru">
                <a:solidFill>
                  <a:srgbClr val="566073"/>
                </a:solidFill>
                <a:highlight>
                  <a:srgbClr val="FFFFFF"/>
                </a:highlight>
              </a:rPr>
              <a:t>зелений </a:t>
            </a:r>
            <a:r>
              <a:rPr lang="ru">
                <a:solidFill>
                  <a:srgbClr val="566073"/>
                </a:solidFill>
                <a:highlight>
                  <a:srgbClr val="FFFFFF"/>
                </a:highlight>
              </a:rPr>
              <a:t>туризм,</a:t>
            </a:r>
            <a:r>
              <a:rPr i="1" lang="ru">
                <a:solidFill>
                  <a:srgbClr val="566073"/>
                </a:solidFill>
                <a:highlight>
                  <a:srgbClr val="FFFFFF"/>
                </a:highlight>
              </a:rPr>
              <a:t> чорний </a:t>
            </a:r>
            <a:r>
              <a:rPr lang="ru">
                <a:solidFill>
                  <a:srgbClr val="566073"/>
                </a:solidFill>
                <a:highlight>
                  <a:srgbClr val="FFFFFF"/>
                </a:highlight>
              </a:rPr>
              <a:t>піар, </a:t>
            </a:r>
            <a:r>
              <a:rPr i="1" lang="ru">
                <a:solidFill>
                  <a:srgbClr val="566073"/>
                </a:solidFill>
                <a:highlight>
                  <a:srgbClr val="FFFFFF"/>
                </a:highlight>
              </a:rPr>
              <a:t>жовта</a:t>
            </a:r>
            <a:r>
              <a:rPr lang="ru">
                <a:solidFill>
                  <a:srgbClr val="566073"/>
                </a:solidFill>
                <a:highlight>
                  <a:srgbClr val="FFFFFF"/>
                </a:highlight>
              </a:rPr>
              <a:t> преса;</a:t>
            </a:r>
            <a:endParaRPr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rgbClr val="566073"/>
                </a:solidFill>
                <a:highlight>
                  <a:srgbClr val="FFFFFF"/>
                </a:highlight>
              </a:rPr>
              <a:t>2) за формою: гірський </a:t>
            </a:r>
            <a:r>
              <a:rPr i="1" lang="ru">
                <a:solidFill>
                  <a:srgbClr val="566073"/>
                </a:solidFill>
                <a:highlight>
                  <a:srgbClr val="FFFFFF"/>
                </a:highlight>
              </a:rPr>
              <a:t>хребет</a:t>
            </a:r>
            <a:r>
              <a:rPr lang="ru">
                <a:solidFill>
                  <a:srgbClr val="566073"/>
                </a:solidFill>
                <a:highlight>
                  <a:srgbClr val="FFFFFF"/>
                </a:highlight>
              </a:rPr>
              <a:t>, </a:t>
            </a:r>
            <a:r>
              <a:rPr i="1" lang="ru">
                <a:solidFill>
                  <a:srgbClr val="566073"/>
                </a:solidFill>
                <a:highlight>
                  <a:srgbClr val="FFFFFF"/>
                </a:highlight>
              </a:rPr>
              <a:t>круглий</a:t>
            </a:r>
            <a:r>
              <a:rPr lang="ru">
                <a:solidFill>
                  <a:srgbClr val="566073"/>
                </a:solidFill>
                <a:highlight>
                  <a:srgbClr val="FFFFFF"/>
                </a:highlight>
              </a:rPr>
              <a:t> стіл;</a:t>
            </a:r>
            <a:endParaRPr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rgbClr val="566073"/>
                </a:solidFill>
                <a:highlight>
                  <a:srgbClr val="FFFFFF"/>
                </a:highlight>
              </a:rPr>
              <a:t>3) за розташуванням: </a:t>
            </a:r>
            <a:r>
              <a:rPr i="1" lang="ru">
                <a:solidFill>
                  <a:srgbClr val="566073"/>
                </a:solidFill>
                <a:highlight>
                  <a:srgbClr val="FFFFFF"/>
                </a:highlight>
              </a:rPr>
              <a:t>ніс </a:t>
            </a:r>
            <a:r>
              <a:rPr lang="ru">
                <a:solidFill>
                  <a:srgbClr val="566073"/>
                </a:solidFill>
                <a:highlight>
                  <a:srgbClr val="FFFFFF"/>
                </a:highlight>
              </a:rPr>
              <a:t>корабля, </a:t>
            </a:r>
            <a:r>
              <a:rPr i="1" lang="ru">
                <a:solidFill>
                  <a:srgbClr val="566073"/>
                </a:solidFill>
                <a:highlight>
                  <a:srgbClr val="FFFFFF"/>
                </a:highlight>
              </a:rPr>
              <a:t>хвіст</a:t>
            </a:r>
            <a:r>
              <a:rPr lang="ru">
                <a:solidFill>
                  <a:srgbClr val="566073"/>
                </a:solidFill>
                <a:highlight>
                  <a:srgbClr val="FFFFFF"/>
                </a:highlight>
              </a:rPr>
              <a:t> потягу;</a:t>
            </a:r>
            <a:endParaRPr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rgbClr val="566073"/>
                </a:solidFill>
                <a:highlight>
                  <a:srgbClr val="FFFFFF"/>
                </a:highlight>
              </a:rPr>
              <a:t>4) за виконуваною функцією: </a:t>
            </a:r>
            <a:r>
              <a:rPr i="1" lang="ru">
                <a:solidFill>
                  <a:srgbClr val="566073"/>
                </a:solidFill>
                <a:highlight>
                  <a:srgbClr val="FFFFFF"/>
                </a:highlight>
              </a:rPr>
              <a:t>двірник</a:t>
            </a:r>
            <a:r>
              <a:rPr lang="ru">
                <a:solidFill>
                  <a:srgbClr val="566073"/>
                </a:solidFill>
                <a:highlight>
                  <a:srgbClr val="FFFFFF"/>
                </a:highlight>
              </a:rPr>
              <a:t> (в машині), місто-</a:t>
            </a:r>
            <a:r>
              <a:rPr i="1" lang="ru">
                <a:solidFill>
                  <a:srgbClr val="566073"/>
                </a:solidFill>
                <a:highlight>
                  <a:srgbClr val="FFFFFF"/>
                </a:highlight>
              </a:rPr>
              <a:t>супутник</a:t>
            </a:r>
            <a:r>
              <a:rPr lang="ru">
                <a:solidFill>
                  <a:srgbClr val="566073"/>
                </a:solidFill>
                <a:highlight>
                  <a:srgbClr val="FFFFFF"/>
                </a:highlight>
              </a:rPr>
              <a:t>, </a:t>
            </a:r>
            <a:r>
              <a:rPr i="1" lang="ru">
                <a:solidFill>
                  <a:srgbClr val="566073"/>
                </a:solidFill>
                <a:highlight>
                  <a:srgbClr val="FFFFFF"/>
                </a:highlight>
              </a:rPr>
              <a:t>причепа</a:t>
            </a:r>
            <a:r>
              <a:rPr lang="ru">
                <a:solidFill>
                  <a:srgbClr val="566073"/>
                </a:solidFill>
                <a:highlight>
                  <a:srgbClr val="FFFFFF"/>
                </a:highlight>
              </a:rPr>
              <a:t> (череда)  та ін.</a:t>
            </a:r>
            <a:endParaRPr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rgbClr val="566073"/>
                </a:solidFill>
                <a:highlight>
                  <a:srgbClr val="FFFFFF"/>
                </a:highlight>
              </a:rPr>
              <a:t>Зверніть увагу, що різновидом метафори є </a:t>
            </a:r>
            <a:r>
              <a:rPr i="1" lang="ru">
                <a:solidFill>
                  <a:srgbClr val="566073"/>
                </a:solidFill>
                <a:highlight>
                  <a:srgbClr val="FFFFFF"/>
                </a:highlight>
              </a:rPr>
              <a:t>персоніфікація</a:t>
            </a:r>
            <a:r>
              <a:rPr lang="ru">
                <a:solidFill>
                  <a:srgbClr val="566073"/>
                </a:solidFill>
                <a:highlight>
                  <a:srgbClr val="FFFFFF"/>
                </a:highlight>
              </a:rPr>
              <a:t> (інша назва – </a:t>
            </a:r>
            <a:r>
              <a:rPr i="1" lang="ru">
                <a:solidFill>
                  <a:srgbClr val="566073"/>
                </a:solidFill>
                <a:highlight>
                  <a:srgbClr val="FFFFFF"/>
                </a:highlight>
              </a:rPr>
              <a:t>уособлення).</a:t>
            </a:r>
            <a:endParaRPr i="1"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t/>
            </a:r>
            <a:endParaRPr sz="1050">
              <a:solidFill>
                <a:srgbClr val="56607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Теорія</a:t>
            </a:r>
            <a:endParaRPr/>
          </a:p>
        </p:txBody>
      </p:sp>
      <p:sp>
        <p:nvSpPr>
          <p:cNvPr id="89" name="Google Shape;89;p19"/>
          <p:cNvSpPr txBox="1"/>
          <p:nvPr>
            <p:ph idx="1" type="body"/>
          </p:nvPr>
        </p:nvSpPr>
        <p:spPr>
          <a:xfrm>
            <a:off x="311700" y="736550"/>
            <a:ext cx="8520600" cy="383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b="1" lang="ru" sz="1692">
                <a:solidFill>
                  <a:srgbClr val="566073"/>
                </a:solidFill>
                <a:highlight>
                  <a:srgbClr val="FFFFFF"/>
                </a:highlight>
              </a:rPr>
              <a:t>Метонімія </a:t>
            </a:r>
            <a:r>
              <a:rPr lang="ru" sz="1692">
                <a:solidFill>
                  <a:srgbClr val="566073"/>
                </a:solidFill>
                <a:highlight>
                  <a:srgbClr val="FFFFFF"/>
                </a:highlight>
              </a:rPr>
              <a:t>– це перенесення назви з одного предмета на інший </a:t>
            </a:r>
            <a:r>
              <a:rPr b="1" i="1" lang="ru" sz="1692">
                <a:solidFill>
                  <a:srgbClr val="566073"/>
                </a:solidFill>
                <a:highlight>
                  <a:srgbClr val="FFFFFF"/>
                </a:highlight>
              </a:rPr>
              <a:t>засуміжністю </a:t>
            </a:r>
            <a:r>
              <a:rPr b="1" lang="ru" sz="1692">
                <a:solidFill>
                  <a:srgbClr val="566073"/>
                </a:solidFill>
                <a:highlight>
                  <a:srgbClr val="FFFFFF"/>
                </a:highlight>
              </a:rPr>
              <a:t>(інакше кажучи, близькістю)</a:t>
            </a:r>
            <a:r>
              <a:rPr lang="ru" sz="1692">
                <a:solidFill>
                  <a:srgbClr val="566073"/>
                </a:solidFill>
                <a:highlight>
                  <a:srgbClr val="FFFFFF"/>
                </a:highlight>
              </a:rPr>
              <a:t>. Суміжність предметів слід розуміти максимально широко.</a:t>
            </a:r>
            <a:endParaRPr sz="1692"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При </a:t>
            </a:r>
            <a:r>
              <a:rPr b="1" lang="ru" sz="1575">
                <a:solidFill>
                  <a:srgbClr val="566073"/>
                </a:solidFill>
                <a:highlight>
                  <a:srgbClr val="FFFFFF"/>
                </a:highlight>
              </a:rPr>
              <a:t>метонімії</a:t>
            </a: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 простежується зв’язок між:</a:t>
            </a:r>
            <a:endParaRPr sz="1575"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SzPts val="935"/>
              <a:buNone/>
            </a:pP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1) автором та його твором: </a:t>
            </a:r>
            <a:r>
              <a:rPr i="1" lang="ru" sz="1575">
                <a:solidFill>
                  <a:srgbClr val="566073"/>
                </a:solidFill>
                <a:highlight>
                  <a:srgbClr val="FFFFFF"/>
                </a:highlight>
              </a:rPr>
              <a:t>читати М. Хвильового </a:t>
            </a: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(замість: твори М. Хвильового)</a:t>
            </a:r>
            <a:r>
              <a:rPr i="1" lang="ru" sz="1575">
                <a:solidFill>
                  <a:srgbClr val="566073"/>
                </a:solidFill>
                <a:highlight>
                  <a:srgbClr val="FFFFFF"/>
                </a:highlight>
              </a:rPr>
              <a:t>, </a:t>
            </a:r>
            <a:endParaRPr i="1" sz="1575"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2) між предметом і матеріалом: </a:t>
            </a:r>
            <a:r>
              <a:rPr i="1" lang="ru" sz="1575">
                <a:solidFill>
                  <a:srgbClr val="566073"/>
                </a:solidFill>
                <a:highlight>
                  <a:srgbClr val="FFFFFF"/>
                </a:highlight>
              </a:rPr>
              <a:t>спортсмен узяв</a:t>
            </a: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 </a:t>
            </a:r>
            <a:r>
              <a:rPr i="1" lang="ru" sz="1575">
                <a:solidFill>
                  <a:srgbClr val="566073"/>
                </a:solidFill>
                <a:highlight>
                  <a:srgbClr val="FFFFFF"/>
                </a:highlight>
              </a:rPr>
              <a:t>золото </a:t>
            </a: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(замість: </a:t>
            </a:r>
            <a:r>
              <a:rPr i="1" lang="ru" sz="1575">
                <a:solidFill>
                  <a:srgbClr val="566073"/>
                </a:solidFill>
                <a:highlight>
                  <a:srgbClr val="FFFFFF"/>
                </a:highlight>
              </a:rPr>
              <a:t>золоту медаль</a:t>
            </a: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)</a:t>
            </a:r>
            <a:r>
              <a:rPr i="1" lang="ru" sz="1575">
                <a:solidFill>
                  <a:srgbClr val="566073"/>
                </a:solidFill>
                <a:highlight>
                  <a:srgbClr val="FFFFFF"/>
                </a:highlight>
              </a:rPr>
              <a:t>, продається порцеляна </a:t>
            </a: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(замість: </a:t>
            </a:r>
            <a:r>
              <a:rPr i="1" lang="ru" sz="1575">
                <a:solidFill>
                  <a:srgbClr val="566073"/>
                </a:solidFill>
                <a:highlight>
                  <a:srgbClr val="FFFFFF"/>
                </a:highlight>
              </a:rPr>
              <a:t>порцеляновий посуд</a:t>
            </a: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)</a:t>
            </a:r>
            <a:r>
              <a:rPr i="1" lang="ru" sz="1575">
                <a:solidFill>
                  <a:srgbClr val="566073"/>
                </a:solidFill>
                <a:highlight>
                  <a:srgbClr val="FFFFFF"/>
                </a:highlight>
              </a:rPr>
              <a:t>;</a:t>
            </a:r>
            <a:endParaRPr i="1" sz="1575"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3) між посудиною і вмістом: </a:t>
            </a:r>
            <a:r>
              <a:rPr i="1" lang="ru" sz="1575">
                <a:solidFill>
                  <a:srgbClr val="566073"/>
                </a:solidFill>
                <a:highlight>
                  <a:srgbClr val="FFFFFF"/>
                </a:highlight>
              </a:rPr>
              <a:t>чайник закипів</a:t>
            </a: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 (замість: </a:t>
            </a:r>
            <a:r>
              <a:rPr i="1" lang="ru" sz="1575">
                <a:solidFill>
                  <a:srgbClr val="566073"/>
                </a:solidFill>
                <a:highlight>
                  <a:srgbClr val="FFFFFF"/>
                </a:highlight>
              </a:rPr>
              <a:t>вода в чайнику</a:t>
            </a: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), </a:t>
            </a:r>
            <a:r>
              <a:rPr i="1" lang="ru" sz="1575">
                <a:solidFill>
                  <a:srgbClr val="566073"/>
                </a:solidFill>
                <a:highlight>
                  <a:srgbClr val="FFFFFF"/>
                </a:highlight>
              </a:rPr>
              <a:t>випив склянку</a:t>
            </a: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 соку (замість: </a:t>
            </a:r>
            <a:r>
              <a:rPr i="1" lang="ru" sz="1575">
                <a:solidFill>
                  <a:srgbClr val="566073"/>
                </a:solidFill>
                <a:highlight>
                  <a:srgbClr val="FFFFFF"/>
                </a:highlight>
              </a:rPr>
              <a:t>сік зі склянки</a:t>
            </a: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)</a:t>
            </a:r>
            <a:r>
              <a:rPr i="1" lang="ru" sz="1575">
                <a:solidFill>
                  <a:srgbClr val="566073"/>
                </a:solidFill>
                <a:highlight>
                  <a:srgbClr val="FFFFFF"/>
                </a:highlight>
              </a:rPr>
              <a:t>;</a:t>
            </a:r>
            <a:endParaRPr i="1" sz="1575"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4) між місцевістю і людьми, які в ній перебувають: </a:t>
            </a:r>
            <a:r>
              <a:rPr i="1" lang="ru" sz="1575">
                <a:solidFill>
                  <a:srgbClr val="566073"/>
                </a:solidFill>
                <a:highlight>
                  <a:srgbClr val="FFFFFF"/>
                </a:highlight>
              </a:rPr>
              <a:t>Запоріжжя аплодує</a:t>
            </a: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 (замість: </a:t>
            </a:r>
            <a:r>
              <a:rPr i="1" lang="ru" sz="1575">
                <a:solidFill>
                  <a:srgbClr val="566073"/>
                </a:solidFill>
                <a:highlight>
                  <a:srgbClr val="FFFFFF"/>
                </a:highlight>
              </a:rPr>
              <a:t>мешканці Запоріжжя</a:t>
            </a: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)</a:t>
            </a:r>
            <a:r>
              <a:rPr i="1" lang="ru" sz="1575">
                <a:solidFill>
                  <a:srgbClr val="566073"/>
                </a:solidFill>
                <a:highlight>
                  <a:srgbClr val="FFFFFF"/>
                </a:highlight>
              </a:rPr>
              <a:t>; об’єднана Європа заявила </a:t>
            </a: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(замість: </a:t>
            </a:r>
            <a:r>
              <a:rPr i="1" lang="ru" sz="1575">
                <a:solidFill>
                  <a:srgbClr val="566073"/>
                </a:solidFill>
                <a:highlight>
                  <a:srgbClr val="FFFFFF"/>
                </a:highlight>
              </a:rPr>
              <a:t>європейські країни, що об’єдналися</a:t>
            </a: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);</a:t>
            </a:r>
            <a:endParaRPr sz="1575"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5) між дією і її виконавцями: </a:t>
            </a:r>
            <a:r>
              <a:rPr i="1" lang="ru" sz="1575">
                <a:solidFill>
                  <a:srgbClr val="566073"/>
                </a:solidFill>
                <a:highlight>
                  <a:srgbClr val="FFFFFF"/>
                </a:highlight>
              </a:rPr>
              <a:t>ревізія </a:t>
            </a: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виявила (замість: </a:t>
            </a:r>
            <a:r>
              <a:rPr i="1" lang="ru" sz="1575">
                <a:solidFill>
                  <a:srgbClr val="566073"/>
                </a:solidFill>
                <a:highlight>
                  <a:srgbClr val="FFFFFF"/>
                </a:highlight>
              </a:rPr>
              <a:t>члени ревізійної комісії</a:t>
            </a: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), </a:t>
            </a:r>
            <a:r>
              <a:rPr i="1" lang="ru" sz="1575">
                <a:solidFill>
                  <a:srgbClr val="566073"/>
                </a:solidFill>
                <a:highlight>
                  <a:srgbClr val="FFFFFF"/>
                </a:highlight>
              </a:rPr>
              <a:t>студентська рада </a:t>
            </a: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розглянула проект (замість: </a:t>
            </a:r>
            <a:r>
              <a:rPr i="1" lang="ru" sz="1575">
                <a:solidFill>
                  <a:srgbClr val="566073"/>
                </a:solidFill>
                <a:highlight>
                  <a:srgbClr val="FFFFFF"/>
                </a:highlight>
              </a:rPr>
              <a:t>члени студентської ради</a:t>
            </a:r>
            <a:r>
              <a:rPr lang="ru" sz="1575">
                <a:solidFill>
                  <a:srgbClr val="566073"/>
                </a:solidFill>
                <a:highlight>
                  <a:srgbClr val="FFFFFF"/>
                </a:highlight>
              </a:rPr>
              <a:t>).</a:t>
            </a:r>
            <a:endParaRPr sz="1575"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800"/>
              </a:spcBef>
              <a:spcAft>
                <a:spcPts val="1200"/>
              </a:spcAft>
              <a:buSzPts val="935"/>
              <a:buNone/>
            </a:pPr>
            <a:r>
              <a:t/>
            </a:r>
            <a:endParaRPr sz="153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Теорія</a:t>
            </a:r>
            <a:endParaRPr/>
          </a:p>
        </p:txBody>
      </p:sp>
      <p:sp>
        <p:nvSpPr>
          <p:cNvPr id="95" name="Google Shape;95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При </a:t>
            </a:r>
            <a:r>
              <a:rPr b="1" lang="ru" sz="1500">
                <a:solidFill>
                  <a:srgbClr val="566073"/>
                </a:solidFill>
                <a:highlight>
                  <a:srgbClr val="FFFFFF"/>
                </a:highlight>
              </a:rPr>
              <a:t>синекдосі</a:t>
            </a: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 вживається:</a:t>
            </a:r>
            <a:endParaRPr sz="1500"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1) частина замість цілого: </a:t>
            </a:r>
            <a:r>
              <a:rPr i="1" lang="ru" sz="1500">
                <a:solidFill>
                  <a:srgbClr val="566073"/>
                </a:solidFill>
                <a:highlight>
                  <a:srgbClr val="FFFFFF"/>
                </a:highlight>
              </a:rPr>
              <a:t>накивати п’ятами </a:t>
            </a: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(замість: </a:t>
            </a:r>
            <a:r>
              <a:rPr i="1" lang="ru" sz="1500">
                <a:solidFill>
                  <a:srgbClr val="566073"/>
                </a:solidFill>
                <a:highlight>
                  <a:srgbClr val="FFFFFF"/>
                </a:highlight>
              </a:rPr>
              <a:t>втекти</a:t>
            </a: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), </a:t>
            </a:r>
            <a:r>
              <a:rPr i="1" lang="ru" sz="1500">
                <a:solidFill>
                  <a:srgbClr val="566073"/>
                </a:solidFill>
                <a:highlight>
                  <a:srgbClr val="FFFFFF"/>
                </a:highlight>
              </a:rPr>
              <a:t>сто голів худоби</a:t>
            </a: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 (замість: </a:t>
            </a:r>
            <a:r>
              <a:rPr i="1" lang="ru" sz="1500">
                <a:solidFill>
                  <a:srgbClr val="566073"/>
                </a:solidFill>
                <a:highlight>
                  <a:srgbClr val="FFFFFF"/>
                </a:highlight>
              </a:rPr>
              <a:t>сто тварин</a:t>
            </a: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);</a:t>
            </a:r>
            <a:endParaRPr sz="1500"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2) однина замість множини: </a:t>
            </a:r>
            <a:r>
              <a:rPr i="1" lang="ru" sz="1500">
                <a:solidFill>
                  <a:srgbClr val="566073"/>
                </a:solidFill>
                <a:highlight>
                  <a:srgbClr val="FFFFFF"/>
                </a:highlight>
              </a:rPr>
              <a:t>карась </a:t>
            </a: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добре ловиться (замість: </a:t>
            </a:r>
            <a:r>
              <a:rPr i="1" lang="ru" sz="1500">
                <a:solidFill>
                  <a:srgbClr val="566073"/>
                </a:solidFill>
                <a:highlight>
                  <a:srgbClr val="FFFFFF"/>
                </a:highlight>
              </a:rPr>
              <a:t>карасі </a:t>
            </a: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добре ловляться), </a:t>
            </a:r>
            <a:r>
              <a:rPr i="1" lang="ru" sz="1500">
                <a:solidFill>
                  <a:srgbClr val="566073"/>
                </a:solidFill>
                <a:highlight>
                  <a:srgbClr val="FFFFFF"/>
                </a:highlight>
              </a:rPr>
              <a:t>соняшник </a:t>
            </a: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у полі (замість: </a:t>
            </a:r>
            <a:r>
              <a:rPr i="1" lang="ru" sz="1500">
                <a:solidFill>
                  <a:srgbClr val="566073"/>
                </a:solidFill>
                <a:highlight>
                  <a:srgbClr val="FFFFFF"/>
                </a:highlight>
              </a:rPr>
              <a:t>соняшники</a:t>
            </a: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 в полі);</a:t>
            </a:r>
            <a:endParaRPr sz="1500"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3) множина замість однини: буде наших заробітчан </a:t>
            </a:r>
            <a:r>
              <a:rPr i="1" lang="ru" sz="1500">
                <a:solidFill>
                  <a:srgbClr val="566073"/>
                </a:solidFill>
                <a:highlight>
                  <a:srgbClr val="FFFFFF"/>
                </a:highlight>
              </a:rPr>
              <a:t>і по Туреччинах, і по Німеччинах </a:t>
            </a: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(замість: будуть вони працювати </a:t>
            </a:r>
            <a:r>
              <a:rPr i="1" lang="ru" sz="1500">
                <a:solidFill>
                  <a:srgbClr val="566073"/>
                </a:solidFill>
                <a:highlight>
                  <a:srgbClr val="FFFFFF"/>
                </a:highlight>
              </a:rPr>
              <a:t>і в Туреччині, і в Німеччині</a:t>
            </a: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)</a:t>
            </a:r>
            <a:r>
              <a:rPr i="1" lang="ru" sz="1500">
                <a:solidFill>
                  <a:srgbClr val="566073"/>
                </a:solidFill>
                <a:highlight>
                  <a:srgbClr val="FFFFFF"/>
                </a:highlight>
              </a:rPr>
              <a:t>.</a:t>
            </a:r>
            <a:endParaRPr i="1" sz="1500"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Теорія</a:t>
            </a:r>
            <a:endParaRPr/>
          </a:p>
        </p:txBody>
      </p:sp>
      <p:sp>
        <p:nvSpPr>
          <p:cNvPr id="101" name="Google Shape;10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566073"/>
                </a:solidFill>
                <a:highlight>
                  <a:srgbClr val="FFFFFF"/>
                </a:highlight>
              </a:rPr>
              <a:t>Персоніфікація</a:t>
            </a: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 – це різновид метафори, в якому перенесення назви відбувається з особи на предмет, тобто відбувається своєрідне олюднення.</a:t>
            </a:r>
            <a:endParaRPr sz="1500"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ru" sz="1500" u="sng">
                <a:solidFill>
                  <a:srgbClr val="566073"/>
                </a:solidFill>
                <a:highlight>
                  <a:srgbClr val="FFFFFF"/>
                </a:highlight>
              </a:rPr>
              <a:t>Засмутилось</a:t>
            </a:r>
            <a:r>
              <a:rPr i="1" lang="ru" sz="1500">
                <a:solidFill>
                  <a:srgbClr val="566073"/>
                </a:solidFill>
                <a:highlight>
                  <a:srgbClr val="FFFFFF"/>
                </a:highlight>
              </a:rPr>
              <a:t> </a:t>
            </a:r>
            <a:r>
              <a:rPr i="1" lang="ru" sz="1500" u="sng">
                <a:solidFill>
                  <a:srgbClr val="566073"/>
                </a:solidFill>
                <a:highlight>
                  <a:srgbClr val="FFFFFF"/>
                </a:highlight>
              </a:rPr>
              <a:t>кошеня</a:t>
            </a: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: треба </a:t>
            </a:r>
            <a:r>
              <a:rPr i="1" lang="ru" sz="1500" u="sng">
                <a:solidFill>
                  <a:srgbClr val="566073"/>
                </a:solidFill>
                <a:highlight>
                  <a:srgbClr val="FFFFFF"/>
                </a:highlight>
              </a:rPr>
              <a:t>в школу</a:t>
            </a:r>
            <a:r>
              <a:rPr i="1" lang="ru" sz="1500">
                <a:solidFill>
                  <a:srgbClr val="566073"/>
                </a:solidFill>
                <a:highlight>
                  <a:srgbClr val="FFFFFF"/>
                </a:highlight>
              </a:rPr>
              <a:t> </a:t>
            </a:r>
            <a:r>
              <a:rPr i="1" lang="ru" sz="1500" u="sng">
                <a:solidFill>
                  <a:srgbClr val="566073"/>
                </a:solidFill>
                <a:highlight>
                  <a:srgbClr val="FFFFFF"/>
                </a:highlight>
              </a:rPr>
              <a:t>йти</a:t>
            </a: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 щодня.</a:t>
            </a:r>
            <a:endParaRPr sz="1500"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І </a:t>
            </a:r>
            <a:r>
              <a:rPr i="1" lang="ru" sz="1500" u="sng">
                <a:solidFill>
                  <a:srgbClr val="566073"/>
                </a:solidFill>
                <a:highlight>
                  <a:srgbClr val="FFFFFF"/>
                </a:highlight>
              </a:rPr>
              <a:t>прикинулося</a:t>
            </a: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 вмить, що у нього хвіст болить.</a:t>
            </a:r>
            <a:endParaRPr sz="1500"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Довго </a:t>
            </a:r>
            <a:r>
              <a:rPr i="1" lang="ru" sz="1500" u="sng">
                <a:solidFill>
                  <a:srgbClr val="566073"/>
                </a:solidFill>
                <a:highlight>
                  <a:srgbClr val="FFFFFF"/>
                </a:highlight>
              </a:rPr>
              <a:t>думав</a:t>
            </a: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 </a:t>
            </a:r>
            <a:r>
              <a:rPr i="1" lang="ru" sz="1500" u="sng">
                <a:solidFill>
                  <a:srgbClr val="566073"/>
                </a:solidFill>
                <a:highlight>
                  <a:srgbClr val="FFFFFF"/>
                </a:highlight>
              </a:rPr>
              <a:t>баранець</a:t>
            </a: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 і </a:t>
            </a:r>
            <a:r>
              <a:rPr i="1" lang="ru" sz="1500">
                <a:solidFill>
                  <a:srgbClr val="566073"/>
                </a:solidFill>
                <a:highlight>
                  <a:srgbClr val="FFFFFF"/>
                </a:highlight>
              </a:rPr>
              <a:t>промовив</a:t>
            </a: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 як мудрець:</a:t>
            </a:r>
            <a:endParaRPr sz="1500"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– Тут причина непроста – треба різати хвоста!</a:t>
            </a:r>
            <a:endParaRPr sz="1500"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ru" sz="1500" u="sng">
                <a:solidFill>
                  <a:srgbClr val="566073"/>
                </a:solidFill>
                <a:highlight>
                  <a:srgbClr val="FFFFFF"/>
                </a:highlight>
              </a:rPr>
              <a:t>Кошеня</a:t>
            </a:r>
            <a:r>
              <a:rPr i="1" lang="ru" sz="1500">
                <a:solidFill>
                  <a:srgbClr val="566073"/>
                </a:solidFill>
                <a:highlight>
                  <a:srgbClr val="FFFFFF"/>
                </a:highlight>
              </a:rPr>
              <a:t> </a:t>
            </a:r>
            <a:r>
              <a:rPr i="1" lang="ru" sz="1500" u="sng">
                <a:solidFill>
                  <a:srgbClr val="566073"/>
                </a:solidFill>
                <a:highlight>
                  <a:srgbClr val="FFFFFF"/>
                </a:highlight>
              </a:rPr>
              <a:t>кричить</a:t>
            </a: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: – Ніколи! Краще я </a:t>
            </a:r>
            <a:r>
              <a:rPr i="1" lang="ru" sz="1500" u="sng">
                <a:solidFill>
                  <a:srgbClr val="566073"/>
                </a:solidFill>
                <a:highlight>
                  <a:srgbClr val="FFFFFF"/>
                </a:highlight>
              </a:rPr>
              <a:t>піду</a:t>
            </a: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 </a:t>
            </a:r>
            <a:r>
              <a:rPr i="1" lang="ru" sz="1500" u="sng">
                <a:solidFill>
                  <a:srgbClr val="566073"/>
                </a:solidFill>
                <a:highlight>
                  <a:srgbClr val="FFFFFF"/>
                </a:highlight>
              </a:rPr>
              <a:t>до школи</a:t>
            </a:r>
            <a:r>
              <a:rPr lang="ru" sz="1500">
                <a:solidFill>
                  <a:srgbClr val="566073"/>
                </a:solidFill>
                <a:highlight>
                  <a:srgbClr val="FFFFFF"/>
                </a:highlight>
              </a:rPr>
              <a:t>…</a:t>
            </a:r>
            <a:endParaRPr sz="1500">
              <a:solidFill>
                <a:srgbClr val="56607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t/>
            </a:r>
            <a:endParaRPr sz="1500">
              <a:solidFill>
                <a:srgbClr val="56607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